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pptx" ContentType="application/vnd.openxmlformats-officedocument.presentationml.presentation"/>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57" r:id="rId4"/>
    <p:sldId id="258" r:id="rId5"/>
    <p:sldId id="266" r:id="rId6"/>
    <p:sldId id="259" r:id="rId7"/>
    <p:sldId id="260" r:id="rId8"/>
    <p:sldId id="261" r:id="rId9"/>
    <p:sldId id="262" r:id="rId10"/>
    <p:sldId id="263" r:id="rId11"/>
    <p:sldId id="264" r:id="rId1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1"/>
      </p:bgRef>
    </p:bg>
    <p:spTree>
      <p:nvGrpSpPr>
        <p:cNvPr id="1" name=""/>
        <p:cNvGrpSpPr/>
        <p:nvPr/>
      </p:nvGrpSpPr>
      <p:grpSpPr>
        <a:xfrm>
          <a:off x="0" y="0"/>
          <a:ext cx="0" cy="0"/>
          <a:chOff x="0" y="0"/>
          <a:chExt cx="0" cy="0"/>
        </a:xfrm>
      </p:grpSpPr>
      <p:sp>
        <p:nvSpPr>
          <p:cNvPr id="12" name="11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p:txBody>
          <a:bodyPr/>
          <a:lstStyle/>
          <a:p>
            <a:fld id="{DD775BB9-771F-41CA-B749-FA2E744CF273}" type="datetimeFigureOut">
              <a:rPr lang="ca-ES" smtClean="0"/>
              <a:t>27/02/2023</a:t>
            </a:fld>
            <a:endParaRPr lang="ca-ES"/>
          </a:p>
        </p:txBody>
      </p:sp>
      <p:sp>
        <p:nvSpPr>
          <p:cNvPr id="17" name="16 Marcador de pie de página"/>
          <p:cNvSpPr>
            <a:spLocks noGrp="1"/>
          </p:cNvSpPr>
          <p:nvPr>
            <p:ph type="ftr" sz="quarter" idx="11"/>
          </p:nvPr>
        </p:nvSpPr>
        <p:spPr/>
        <p:txBody>
          <a:bodyPr/>
          <a:lstStyle/>
          <a:p>
            <a:endParaRPr lang="ca-ES"/>
          </a:p>
        </p:txBody>
      </p:sp>
      <p:sp>
        <p:nvSpPr>
          <p:cNvPr id="29" name="28 Marcador de número de diapositiva"/>
          <p:cNvSpPr>
            <a:spLocks noGrp="1"/>
          </p:cNvSpPr>
          <p:nvPr>
            <p:ph type="sldNum" sz="quarter" idx="12"/>
          </p:nvPr>
        </p:nvSpPr>
        <p:spPr/>
        <p:txBody>
          <a:bodyPr lIns="0" tIns="0" rIns="0" bIns="0">
            <a:noAutofit/>
          </a:bodyPr>
          <a:lstStyle>
            <a:lvl1pPr>
              <a:defRPr sz="1400">
                <a:solidFill>
                  <a:srgbClr val="FFFFFF"/>
                </a:solidFill>
              </a:defRPr>
            </a:lvl1pPr>
          </a:lstStyle>
          <a:p>
            <a:fld id="{36511940-40BD-4C65-8BB4-173CB4605953}" type="slidenum">
              <a:rPr lang="ca-ES" smtClean="0"/>
              <a:t>‹Nº›</a:t>
            </a:fld>
            <a:endParaRPr lang="ca-ES"/>
          </a:p>
        </p:txBody>
      </p:sp>
      <p:sp>
        <p:nvSpPr>
          <p:cNvPr id="7" name="6 Rectángulo"/>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s-ES" smtClean="0"/>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DD775BB9-771F-41CA-B749-FA2E744CF273}" type="datetimeFigureOut">
              <a:rPr lang="ca-ES" smtClean="0"/>
              <a:t>27/02/2023</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36511940-40BD-4C65-8BB4-173CB4605953}" type="slidenum">
              <a:rPr lang="ca-ES" smtClean="0"/>
              <a:t>‹Nº›</a:t>
            </a:fld>
            <a:endParaRPr lang="ca-ES"/>
          </a:p>
        </p:txBody>
      </p:sp>
      <p:sp>
        <p:nvSpPr>
          <p:cNvPr id="8" name="7 Marcador de contenido"/>
          <p:cNvSpPr>
            <a:spLocks noGrp="1"/>
          </p:cNvSpPr>
          <p:nvPr>
            <p:ph sz="quarter" idx="1"/>
          </p:nvPr>
        </p:nvSpPr>
        <p:spPr>
          <a:xfrm>
            <a:off x="914400" y="1447800"/>
            <a:ext cx="777240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11" name="10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9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722313" y="952500"/>
            <a:ext cx="7772400" cy="1362075"/>
          </a:xfrm>
        </p:spPr>
        <p:txBody>
          <a:bodyPr anchor="b" anchorCtr="0"/>
          <a:lstStyle>
            <a:lvl1pPr algn="l">
              <a:buNone/>
              <a:defRPr sz="4000" b="0" cap="none"/>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DD775BB9-771F-41CA-B749-FA2E744CF273}" type="datetimeFigureOut">
              <a:rPr lang="ca-ES" smtClean="0"/>
              <a:t>27/02/2023</a:t>
            </a:fld>
            <a:endParaRPr lang="ca-ES"/>
          </a:p>
        </p:txBody>
      </p:sp>
      <p:sp>
        <p:nvSpPr>
          <p:cNvPr id="5" name="4 Marcador de pie de página"/>
          <p:cNvSpPr>
            <a:spLocks noGrp="1"/>
          </p:cNvSpPr>
          <p:nvPr>
            <p:ph type="ftr" sz="quarter" idx="11"/>
          </p:nvPr>
        </p:nvSpPr>
        <p:spPr>
          <a:xfrm>
            <a:off x="800100" y="6172200"/>
            <a:ext cx="4000500" cy="457200"/>
          </a:xfrm>
        </p:spPr>
        <p:txBody>
          <a:bodyPr/>
          <a:lstStyle/>
          <a:p>
            <a:endParaRPr lang="ca-ES"/>
          </a:p>
        </p:txBody>
      </p:sp>
      <p:sp>
        <p:nvSpPr>
          <p:cNvPr id="7" name="6 Rectángulo"/>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Marcador de número de diapositiva"/>
          <p:cNvSpPr>
            <a:spLocks noGrp="1"/>
          </p:cNvSpPr>
          <p:nvPr>
            <p:ph type="sldNum" sz="quarter" idx="12"/>
          </p:nvPr>
        </p:nvSpPr>
        <p:spPr>
          <a:xfrm>
            <a:off x="146304" y="6208776"/>
            <a:ext cx="457200" cy="457200"/>
          </a:xfrm>
        </p:spPr>
        <p:txBody>
          <a:bodyPr/>
          <a:lstStyle/>
          <a:p>
            <a:fld id="{36511940-40BD-4C65-8BB4-173CB4605953}" type="slidenum">
              <a:rPr lang="ca-ES" smtClean="0"/>
              <a:t>‹Nº›</a:t>
            </a:fld>
            <a:endParaRPr lang="ca-E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DD775BB9-771F-41CA-B749-FA2E744CF273}" type="datetimeFigureOut">
              <a:rPr lang="ca-ES" smtClean="0"/>
              <a:t>27/02/2023</a:t>
            </a:fld>
            <a:endParaRPr lang="ca-ES"/>
          </a:p>
        </p:txBody>
      </p:sp>
      <p:sp>
        <p:nvSpPr>
          <p:cNvPr id="6" name="5 Marcador de pie de página"/>
          <p:cNvSpPr>
            <a:spLocks noGrp="1"/>
          </p:cNvSpPr>
          <p:nvPr>
            <p:ph type="ftr" sz="quarter" idx="11"/>
          </p:nvPr>
        </p:nvSpPr>
        <p:spPr/>
        <p:txBody>
          <a:bodyPr/>
          <a:lstStyle/>
          <a:p>
            <a:endParaRPr lang="ca-ES"/>
          </a:p>
        </p:txBody>
      </p:sp>
      <p:sp>
        <p:nvSpPr>
          <p:cNvPr id="7" name="6 Marcador de número de diapositiva"/>
          <p:cNvSpPr>
            <a:spLocks noGrp="1"/>
          </p:cNvSpPr>
          <p:nvPr>
            <p:ph type="sldNum" sz="quarter" idx="12"/>
          </p:nvPr>
        </p:nvSpPr>
        <p:spPr/>
        <p:txBody>
          <a:bodyPr/>
          <a:lstStyle/>
          <a:p>
            <a:fld id="{36511940-40BD-4C65-8BB4-173CB4605953}" type="slidenum">
              <a:rPr lang="ca-ES" smtClean="0"/>
              <a:t>‹Nº›</a:t>
            </a:fld>
            <a:endParaRPr lang="ca-ES"/>
          </a:p>
        </p:txBody>
      </p:sp>
      <p:sp>
        <p:nvSpPr>
          <p:cNvPr id="9" name="8 Marcador de contenido"/>
          <p:cNvSpPr>
            <a:spLocks noGrp="1"/>
          </p:cNvSpPr>
          <p:nvPr>
            <p:ph sz="quarter" idx="1"/>
          </p:nvPr>
        </p:nvSpPr>
        <p:spPr>
          <a:xfrm>
            <a:off x="914400" y="1447800"/>
            <a:ext cx="374904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933950" y="1447800"/>
            <a:ext cx="374904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nchor="b" anchorCtr="0"/>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7" name="6 Marcador de fecha"/>
          <p:cNvSpPr>
            <a:spLocks noGrp="1"/>
          </p:cNvSpPr>
          <p:nvPr>
            <p:ph type="dt" sz="half" idx="10"/>
          </p:nvPr>
        </p:nvSpPr>
        <p:spPr/>
        <p:txBody>
          <a:bodyPr/>
          <a:lstStyle/>
          <a:p>
            <a:fld id="{DD775BB9-771F-41CA-B749-FA2E744CF273}" type="datetimeFigureOut">
              <a:rPr lang="ca-ES" smtClean="0"/>
              <a:t>27/02/2023</a:t>
            </a:fld>
            <a:endParaRPr lang="ca-ES"/>
          </a:p>
        </p:txBody>
      </p:sp>
      <p:sp>
        <p:nvSpPr>
          <p:cNvPr id="8" name="7 Marcador de pie de página"/>
          <p:cNvSpPr>
            <a:spLocks noGrp="1"/>
          </p:cNvSpPr>
          <p:nvPr>
            <p:ph type="ftr" sz="quarter" idx="11"/>
          </p:nvPr>
        </p:nvSpPr>
        <p:spPr/>
        <p:txBody>
          <a:bodyPr/>
          <a:lstStyle/>
          <a:p>
            <a:endParaRPr lang="ca-ES"/>
          </a:p>
        </p:txBody>
      </p:sp>
      <p:sp>
        <p:nvSpPr>
          <p:cNvPr id="9" name="8 Marcador de número de diapositiva"/>
          <p:cNvSpPr>
            <a:spLocks noGrp="1"/>
          </p:cNvSpPr>
          <p:nvPr>
            <p:ph type="sldNum" sz="quarter" idx="12"/>
          </p:nvPr>
        </p:nvSpPr>
        <p:spPr/>
        <p:txBody>
          <a:bodyPr/>
          <a:lstStyle/>
          <a:p>
            <a:fld id="{36511940-40BD-4C65-8BB4-173CB4605953}" type="slidenum">
              <a:rPr lang="ca-ES" smtClean="0"/>
              <a:t>‹Nº›</a:t>
            </a:fld>
            <a:endParaRPr lang="ca-ES"/>
          </a:p>
        </p:txBody>
      </p:sp>
      <p:sp>
        <p:nvSpPr>
          <p:cNvPr id="11" name="10 Marcador de contenido"/>
          <p:cNvSpPr>
            <a:spLocks noGrp="1"/>
          </p:cNvSpPr>
          <p:nvPr>
            <p:ph sz="half" idx="2"/>
          </p:nvPr>
        </p:nvSpPr>
        <p:spPr>
          <a:xfrm>
            <a:off x="914400" y="2247900"/>
            <a:ext cx="3733800" cy="38862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4"/>
          </p:nvPr>
        </p:nvSpPr>
        <p:spPr>
          <a:xfrm>
            <a:off x="4953000" y="2247900"/>
            <a:ext cx="3733800" cy="38862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DD775BB9-771F-41CA-B749-FA2E744CF273}" type="datetimeFigureOut">
              <a:rPr lang="ca-ES" smtClean="0"/>
              <a:t>27/02/2023</a:t>
            </a:fld>
            <a:endParaRPr lang="ca-ES"/>
          </a:p>
        </p:txBody>
      </p:sp>
      <p:sp>
        <p:nvSpPr>
          <p:cNvPr id="4" name="3 Marcador de pie de página"/>
          <p:cNvSpPr>
            <a:spLocks noGrp="1"/>
          </p:cNvSpPr>
          <p:nvPr>
            <p:ph type="ftr" sz="quarter" idx="11"/>
          </p:nvPr>
        </p:nvSpPr>
        <p:spPr/>
        <p:txBody>
          <a:bodyPr/>
          <a:lstStyle/>
          <a:p>
            <a:endParaRPr lang="ca-ES"/>
          </a:p>
        </p:txBody>
      </p:sp>
      <p:sp>
        <p:nvSpPr>
          <p:cNvPr id="5" name="4 Marcador de número de diapositiva"/>
          <p:cNvSpPr>
            <a:spLocks noGrp="1"/>
          </p:cNvSpPr>
          <p:nvPr>
            <p:ph type="sldNum" sz="quarter" idx="12"/>
          </p:nvPr>
        </p:nvSpPr>
        <p:spPr/>
        <p:txBody>
          <a:bodyPr/>
          <a:lstStyle/>
          <a:p>
            <a:fld id="{36511940-40BD-4C65-8BB4-173CB4605953}" type="slidenum">
              <a:rPr lang="ca-ES" smtClean="0"/>
              <a:t>‹Nº›</a:t>
            </a:fld>
            <a:endParaRPr lang="ca-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D775BB9-771F-41CA-B749-FA2E744CF273}" type="datetimeFigureOut">
              <a:rPr lang="ca-ES" smtClean="0"/>
              <a:t>27/02/2023</a:t>
            </a:fld>
            <a:endParaRPr lang="ca-ES"/>
          </a:p>
        </p:txBody>
      </p:sp>
      <p:sp>
        <p:nvSpPr>
          <p:cNvPr id="3" name="2 Marcador de pie de página"/>
          <p:cNvSpPr>
            <a:spLocks noGrp="1"/>
          </p:cNvSpPr>
          <p:nvPr>
            <p:ph type="ftr" sz="quarter" idx="11"/>
          </p:nvPr>
        </p:nvSpPr>
        <p:spPr/>
        <p:txBody>
          <a:bodyPr/>
          <a:lstStyle/>
          <a:p>
            <a:endParaRPr lang="ca-ES"/>
          </a:p>
        </p:txBody>
      </p:sp>
      <p:sp>
        <p:nvSpPr>
          <p:cNvPr id="4" name="3 Marcador de número de diapositiva"/>
          <p:cNvSpPr>
            <a:spLocks noGrp="1"/>
          </p:cNvSpPr>
          <p:nvPr>
            <p:ph type="sldNum" sz="quarter" idx="12"/>
          </p:nvPr>
        </p:nvSpPr>
        <p:spPr/>
        <p:txBody>
          <a:bodyPr/>
          <a:lstStyle/>
          <a:p>
            <a:fld id="{36511940-40BD-4C65-8BB4-173CB4605953}" type="slidenum">
              <a:rPr lang="ca-ES" smtClean="0"/>
              <a:t>‹Nº›</a:t>
            </a:fld>
            <a:endParaRPr lang="ca-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7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8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914400" y="273050"/>
            <a:ext cx="7772400" cy="1143000"/>
          </a:xfrm>
        </p:spPr>
        <p:txBody>
          <a:bodyPr anchor="b" anchorCtr="0"/>
          <a:lstStyle>
            <a:lvl1pPr algn="l">
              <a:buNone/>
              <a:defRPr sz="4000" b="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DD775BB9-771F-41CA-B749-FA2E744CF273}" type="datetimeFigureOut">
              <a:rPr lang="ca-ES" smtClean="0"/>
              <a:t>27/02/2023</a:t>
            </a:fld>
            <a:endParaRPr lang="ca-ES"/>
          </a:p>
        </p:txBody>
      </p:sp>
      <p:sp>
        <p:nvSpPr>
          <p:cNvPr id="6" name="5 Marcador de pie de página"/>
          <p:cNvSpPr>
            <a:spLocks noGrp="1"/>
          </p:cNvSpPr>
          <p:nvPr>
            <p:ph type="ftr" sz="quarter" idx="11"/>
          </p:nvPr>
        </p:nvSpPr>
        <p:spPr/>
        <p:txBody>
          <a:bodyPr/>
          <a:lstStyle/>
          <a:p>
            <a:endParaRPr lang="ca-ES"/>
          </a:p>
        </p:txBody>
      </p:sp>
      <p:sp>
        <p:nvSpPr>
          <p:cNvPr id="7" name="6 Marcador de número de diapositiva"/>
          <p:cNvSpPr>
            <a:spLocks noGrp="1"/>
          </p:cNvSpPr>
          <p:nvPr>
            <p:ph type="sldNum" sz="quarter" idx="12"/>
          </p:nvPr>
        </p:nvSpPr>
        <p:spPr/>
        <p:txBody>
          <a:bodyPr/>
          <a:lstStyle/>
          <a:p>
            <a:fld id="{36511940-40BD-4C65-8BB4-173CB4605953}" type="slidenum">
              <a:rPr lang="ca-ES" smtClean="0"/>
              <a:t>‹Nº›</a:t>
            </a:fld>
            <a:endParaRPr lang="ca-ES"/>
          </a:p>
        </p:txBody>
      </p:sp>
      <p:sp>
        <p:nvSpPr>
          <p:cNvPr id="11" name="10 Marcador de contenido"/>
          <p:cNvSpPr>
            <a:spLocks noGrp="1"/>
          </p:cNvSpPr>
          <p:nvPr>
            <p:ph sz="quarter" idx="1"/>
          </p:nvPr>
        </p:nvSpPr>
        <p:spPr>
          <a:xfrm>
            <a:off x="2971800" y="1600200"/>
            <a:ext cx="5715000" cy="44958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DD775BB9-771F-41CA-B749-FA2E744CF273}" type="datetimeFigureOut">
              <a:rPr lang="ca-ES" smtClean="0"/>
              <a:t>27/02/2023</a:t>
            </a:fld>
            <a:endParaRPr lang="ca-ES"/>
          </a:p>
        </p:txBody>
      </p:sp>
      <p:sp>
        <p:nvSpPr>
          <p:cNvPr id="6" name="5 Marcador de pie de página"/>
          <p:cNvSpPr>
            <a:spLocks noGrp="1"/>
          </p:cNvSpPr>
          <p:nvPr>
            <p:ph type="ftr" sz="quarter" idx="11"/>
          </p:nvPr>
        </p:nvSpPr>
        <p:spPr>
          <a:xfrm>
            <a:off x="914400" y="6172200"/>
            <a:ext cx="3886200" cy="457200"/>
          </a:xfrm>
        </p:spPr>
        <p:txBody>
          <a:bodyPr/>
          <a:lstStyle/>
          <a:p>
            <a:endParaRPr lang="ca-ES"/>
          </a:p>
        </p:txBody>
      </p:sp>
      <p:sp>
        <p:nvSpPr>
          <p:cNvPr id="7" name="6 Marcador de número de diapositiva"/>
          <p:cNvSpPr>
            <a:spLocks noGrp="1"/>
          </p:cNvSpPr>
          <p:nvPr>
            <p:ph type="sldNum" sz="quarter" idx="12"/>
          </p:nvPr>
        </p:nvSpPr>
        <p:spPr>
          <a:xfrm>
            <a:off x="146304" y="6208776"/>
            <a:ext cx="457200" cy="457200"/>
          </a:xfrm>
        </p:spPr>
        <p:txBody>
          <a:bodyPr/>
          <a:lstStyle/>
          <a:p>
            <a:fld id="{36511940-40BD-4C65-8BB4-173CB4605953}" type="slidenum">
              <a:rPr lang="ca-ES" smtClean="0"/>
              <a:t>‹Nº›</a:t>
            </a:fld>
            <a:endParaRPr lang="ca-ES"/>
          </a:p>
        </p:txBody>
      </p:sp>
      <p:sp>
        <p:nvSpPr>
          <p:cNvPr id="11" name="10 Rectángulo"/>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Rectángulo"/>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s-ES" smtClean="0"/>
              <a:t>Haga clic en el icono para agregar una imagen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D775BB9-771F-41CA-B749-FA2E744CF273}" type="datetimeFigureOut">
              <a:rPr lang="ca-ES" smtClean="0"/>
              <a:t>27/02/2023</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36511940-40BD-4C65-8BB4-173CB4605953}" type="slidenum">
              <a:rPr lang="ca-ES" smtClean="0"/>
              <a:t>‹Nº›</a:t>
            </a:fld>
            <a:endParaRPr lang="ca-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D775BB9-771F-41CA-B749-FA2E744CF273}" type="datetimeFigureOut">
              <a:rPr lang="ca-ES" smtClean="0"/>
              <a:t>27/02/2023</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36511940-40BD-4C65-8BB4-173CB4605953}" type="slidenum">
              <a:rPr lang="ca-ES" smtClean="0"/>
              <a:t>‹Nº›</a:t>
            </a:fld>
            <a:endParaRPr lang="ca-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Marcador de título"/>
          <p:cNvSpPr>
            <a:spLocks noGrp="1"/>
          </p:cNvSpPr>
          <p:nvPr>
            <p:ph type="title"/>
          </p:nvPr>
        </p:nvSpPr>
        <p:spPr>
          <a:xfrm>
            <a:off x="914400" y="274638"/>
            <a:ext cx="7772400" cy="1143000"/>
          </a:xfrm>
          <a:prstGeom prst="rect">
            <a:avLst/>
          </a:prstGeom>
        </p:spPr>
        <p:txBody>
          <a:bodyPr bIns="91440" anchor="b" anchorCtr="0">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D775BB9-771F-41CA-B749-FA2E744CF273}" type="datetimeFigureOut">
              <a:rPr lang="ca-ES" smtClean="0"/>
              <a:t>27/02/2023</a:t>
            </a:fld>
            <a:endParaRPr lang="ca-ES"/>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ca-ES"/>
          </a:p>
        </p:txBody>
      </p:sp>
      <p:sp>
        <p:nvSpPr>
          <p:cNvPr id="23" name="22 Marcador de número de diapositiva"/>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36511940-40BD-4C65-8BB4-173CB4605953}" type="slidenum">
              <a:rPr lang="ca-ES" smtClean="0"/>
              <a:t>‹Nº›</a:t>
            </a:fld>
            <a:endParaRPr lang="ca-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package" Target="../embeddings/Presentaci_n_de_Microsoft_Office_PowerPoint1.pptx"/><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0" y="0"/>
          <a:ext cx="9145058" cy="6858000"/>
        </p:xfrm>
        <a:graphic>
          <a:graphicData uri="http://schemas.openxmlformats.org/presentationml/2006/ole">
            <p:oleObj spid="_x0000_s1026" name="Presentación" r:id="rId3" imgW="4570501" imgH="3427618" progId="PowerPoint.Show.12">
              <p:embed/>
            </p:oleObj>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Situacions d'abans...</a:t>
            </a:r>
            <a:endParaRPr lang="ca-ES" dirty="0"/>
          </a:p>
        </p:txBody>
      </p:sp>
      <p:pic>
        <p:nvPicPr>
          <p:cNvPr id="2052" name="Picture 4"/>
          <p:cNvPicPr>
            <a:picLocks noChangeAspect="1" noChangeArrowheads="1"/>
          </p:cNvPicPr>
          <p:nvPr/>
        </p:nvPicPr>
        <p:blipFill>
          <a:blip r:embed="rId2" cstate="print"/>
          <a:srcRect l="15494" t="50689" r="39289" b="8366"/>
          <a:stretch>
            <a:fillRect/>
          </a:stretch>
        </p:blipFill>
        <p:spPr bwMode="auto">
          <a:xfrm>
            <a:off x="1115616" y="2060848"/>
            <a:ext cx="7213140" cy="36724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404664"/>
            <a:ext cx="7772400" cy="1143000"/>
          </a:xfrm>
        </p:spPr>
        <p:txBody>
          <a:bodyPr>
            <a:normAutofit fontScale="90000"/>
          </a:bodyPr>
          <a:lstStyle/>
          <a:p>
            <a:r>
              <a:rPr lang="ca-ES" b="1" dirty="0" smtClean="0"/>
              <a:t>Es parla molt de la manca de personal a l'hostaleria, però, és veritat?</a:t>
            </a:r>
            <a:endParaRPr lang="ca-ES" dirty="0"/>
          </a:p>
        </p:txBody>
      </p:sp>
      <p:sp>
        <p:nvSpPr>
          <p:cNvPr id="3" name="2 Marcador de contenido"/>
          <p:cNvSpPr>
            <a:spLocks noGrp="1"/>
          </p:cNvSpPr>
          <p:nvPr>
            <p:ph sz="quarter" idx="1"/>
          </p:nvPr>
        </p:nvSpPr>
        <p:spPr>
          <a:xfrm>
            <a:off x="899592" y="1628800"/>
            <a:ext cx="7772400" cy="4572000"/>
          </a:xfrm>
        </p:spPr>
        <p:txBody>
          <a:bodyPr>
            <a:normAutofit fontScale="77500" lnSpcReduction="20000"/>
          </a:bodyPr>
          <a:lstStyle/>
          <a:p>
            <a:pPr fontAlgn="base"/>
            <a:r>
              <a:rPr lang="ca-ES" dirty="0" smtClean="0"/>
              <a:t>Acomiadaments, ERTES i tancaments de negocis: </a:t>
            </a:r>
            <a:r>
              <a:rPr lang="ca-ES" sz="3600" dirty="0" smtClean="0"/>
              <a:t>Durant la </a:t>
            </a:r>
            <a:r>
              <a:rPr lang="ca-ES" sz="4500" b="1" dirty="0" smtClean="0"/>
              <a:t>pandèmia</a:t>
            </a:r>
            <a:r>
              <a:rPr lang="ca-ES" dirty="0" smtClean="0"/>
              <a:t>, molts negocis d'hostaleria van tancar o van reduir les operacions, cosa que va portar molts acomiadaments i ERTES. Ara que l'economia s'està recuperant, alguns negocis estan tenint dificultats per contractar personal suficient per satisfer la demanda.</a:t>
            </a:r>
          </a:p>
          <a:p>
            <a:pPr fontAlgn="base"/>
            <a:r>
              <a:rPr lang="ca-ES" sz="3800" b="1" dirty="0" smtClean="0"/>
              <a:t>Canvi de prioritats dels treballadors</a:t>
            </a:r>
            <a:r>
              <a:rPr lang="ca-ES" dirty="0" smtClean="0"/>
              <a:t>: Moltes persones que treballaven a l'hostaleria abans de la pandèmia han optat per buscar feines en altres sectors a causa de la incertesa i </a:t>
            </a:r>
            <a:r>
              <a:rPr lang="ca-ES" dirty="0" err="1" smtClean="0"/>
              <a:t>l'impacte</a:t>
            </a:r>
            <a:r>
              <a:rPr lang="ca-ES" dirty="0" smtClean="0"/>
              <a:t> econòmic de la pandèmia.</a:t>
            </a:r>
          </a:p>
          <a:p>
            <a:pPr fontAlgn="base"/>
            <a:r>
              <a:rPr lang="ca-ES" sz="3800" b="1" dirty="0" smtClean="0"/>
              <a:t>Restriccions de visats</a:t>
            </a:r>
            <a:r>
              <a:rPr lang="ca-ES" dirty="0" smtClean="0"/>
              <a:t>: En alguns països, la pandèmia ha afectat la capacitat dels negocis d'hostaleria per contractar treballadors internacionals degut a les restriccions de viatge i als canvis en les polítiques de visats.</a:t>
            </a:r>
          </a:p>
          <a:p>
            <a:r>
              <a:rPr lang="ca-ES" sz="3800" b="1" dirty="0" smtClean="0"/>
              <a:t>Manca d'incentius</a:t>
            </a:r>
            <a:r>
              <a:rPr lang="ca-ES" dirty="0" smtClean="0"/>
              <a:t>: En alguns casos, els salaris i les condicions laborals a l'hostaleria no són prou atractius per atraure i retenir els treballadors</a:t>
            </a:r>
            <a:endParaRPr lang="ca-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1196752"/>
            <a:ext cx="8229600" cy="5040560"/>
          </a:xfrm>
        </p:spPr>
        <p:txBody>
          <a:bodyPr>
            <a:normAutofit fontScale="92500" lnSpcReduction="20000"/>
          </a:bodyPr>
          <a:lstStyle/>
          <a:p>
            <a:pPr fontAlgn="base"/>
            <a:r>
              <a:rPr lang="ca-ES" sz="3000" b="1" dirty="0" smtClean="0"/>
              <a:t>Horaris de treball?</a:t>
            </a:r>
            <a:r>
              <a:rPr lang="ca-ES" sz="3000" dirty="0" smtClean="0"/>
              <a:t>: </a:t>
            </a:r>
            <a:r>
              <a:rPr lang="ca-ES" sz="2800" dirty="0" smtClean="0"/>
              <a:t>Els horaris de treball a l'hostaleria poden ser llargs i impredictibles, cosa que pot ser difícil per a algunes persones, especialment per a aquells que busquen un equilibri entre la seva vida laboral i personal</a:t>
            </a:r>
            <a:r>
              <a:rPr lang="ca-ES" dirty="0" smtClean="0"/>
              <a:t>.</a:t>
            </a:r>
          </a:p>
          <a:p>
            <a:pPr fontAlgn="base"/>
            <a:r>
              <a:rPr lang="ca-ES" sz="3000" b="1" dirty="0" smtClean="0"/>
              <a:t>Salaris baixos?</a:t>
            </a:r>
            <a:r>
              <a:rPr lang="ca-ES" sz="3000" dirty="0" smtClean="0"/>
              <a:t>: </a:t>
            </a:r>
            <a:r>
              <a:rPr lang="ca-ES" sz="2600" dirty="0" smtClean="0"/>
              <a:t>Els treballadors de l'hostaleria sovint reben salaris baixos, cosa que pot ser un factor des </a:t>
            </a:r>
            <a:r>
              <a:rPr lang="ca-ES" sz="2600" dirty="0" err="1" smtClean="0"/>
              <a:t>motivador</a:t>
            </a:r>
            <a:r>
              <a:rPr lang="ca-ES" sz="2600" dirty="0" smtClean="0"/>
              <a:t> per a algunes persones</a:t>
            </a:r>
            <a:r>
              <a:rPr lang="ca-ES" dirty="0" smtClean="0"/>
              <a:t>.</a:t>
            </a:r>
          </a:p>
          <a:p>
            <a:pPr fontAlgn="base"/>
            <a:r>
              <a:rPr lang="ca-ES" sz="3000" b="1" dirty="0" smtClean="0"/>
              <a:t>Ambient laboral estressant?</a:t>
            </a:r>
            <a:r>
              <a:rPr lang="ca-ES" sz="3000" dirty="0" smtClean="0"/>
              <a:t>: </a:t>
            </a:r>
            <a:r>
              <a:rPr lang="ca-ES" sz="2600" dirty="0" smtClean="0"/>
              <a:t>L'hostaleria pot ser un ambient de treball estressant, especialment en moments de molta demanda, com ara caps de setmana i dies festius. Això pot ser esgotador i descoratjador per a algunes persones</a:t>
            </a:r>
            <a:r>
              <a:rPr lang="ca-ES" dirty="0" smtClean="0"/>
              <a:t>.</a:t>
            </a:r>
          </a:p>
          <a:p>
            <a:pPr fontAlgn="base"/>
            <a:r>
              <a:rPr lang="fr-FR" sz="3000" b="1" dirty="0" err="1" smtClean="0"/>
              <a:t>Preu</a:t>
            </a:r>
            <a:r>
              <a:rPr lang="fr-FR" sz="3000" b="1" dirty="0" smtClean="0"/>
              <a:t> </a:t>
            </a:r>
            <a:r>
              <a:rPr lang="fr-FR" sz="3000" b="1" dirty="0" err="1" smtClean="0"/>
              <a:t>dels</a:t>
            </a:r>
            <a:r>
              <a:rPr lang="fr-FR" sz="3000" b="1" dirty="0" smtClean="0"/>
              <a:t> </a:t>
            </a:r>
            <a:r>
              <a:rPr lang="fr-FR" sz="3000" b="1" dirty="0" err="1" smtClean="0"/>
              <a:t>lloguers</a:t>
            </a:r>
            <a:r>
              <a:rPr lang="fr-FR" sz="3000" b="1" dirty="0" smtClean="0"/>
              <a:t> </a:t>
            </a:r>
            <a:r>
              <a:rPr lang="fr-FR" sz="3000" b="1" dirty="0" err="1" smtClean="0"/>
              <a:t>alts</a:t>
            </a:r>
            <a:r>
              <a:rPr lang="fr-FR" sz="3000" b="1" dirty="0" smtClean="0"/>
              <a:t> </a:t>
            </a:r>
            <a:r>
              <a:rPr lang="fr-FR" dirty="0" smtClean="0"/>
              <a:t>a </a:t>
            </a:r>
            <a:r>
              <a:rPr lang="fr-FR" dirty="0" err="1" smtClean="0"/>
              <a:t>destinacions</a:t>
            </a:r>
            <a:r>
              <a:rPr lang="fr-FR" dirty="0" smtClean="0"/>
              <a:t> </a:t>
            </a:r>
            <a:r>
              <a:rPr lang="fr-FR" dirty="0" err="1" smtClean="0"/>
              <a:t>turístiques</a:t>
            </a:r>
            <a:endParaRPr lang="fr-FR" dirty="0" smtClean="0"/>
          </a:p>
          <a:p>
            <a:pPr fontAlgn="base"/>
            <a:r>
              <a:rPr lang="fr-FR" dirty="0" err="1" smtClean="0"/>
              <a:t>Preus</a:t>
            </a:r>
            <a:r>
              <a:rPr lang="fr-FR" dirty="0" smtClean="0"/>
              <a:t> </a:t>
            </a:r>
            <a:r>
              <a:rPr lang="fr-FR" dirty="0" err="1" smtClean="0"/>
              <a:t>alts</a:t>
            </a:r>
            <a:r>
              <a:rPr lang="fr-FR" dirty="0" smtClean="0"/>
              <a:t> d'</a:t>
            </a:r>
            <a:r>
              <a:rPr lang="fr-FR" dirty="0" err="1" smtClean="0"/>
              <a:t>aparcament</a:t>
            </a:r>
            <a:r>
              <a:rPr lang="fr-FR" dirty="0" smtClean="0"/>
              <a:t> a zones </a:t>
            </a:r>
            <a:r>
              <a:rPr lang="fr-FR" dirty="0" err="1" smtClean="0"/>
              <a:t>turístiques</a:t>
            </a:r>
            <a:r>
              <a:rPr lang="fr-FR" dirty="0" smtClean="0"/>
              <a:t> i </a:t>
            </a:r>
            <a:r>
              <a:rPr lang="fr-FR" dirty="0" err="1" smtClean="0"/>
              <a:t>dificultat</a:t>
            </a:r>
            <a:r>
              <a:rPr lang="fr-FR" dirty="0" smtClean="0"/>
              <a:t> a les connexions i </a:t>
            </a:r>
            <a:r>
              <a:rPr lang="fr-FR" sz="3000" b="1" dirty="0" err="1" smtClean="0"/>
              <a:t>mobilitat</a:t>
            </a:r>
            <a:endParaRPr lang="ca-ES" b="1" dirty="0" smtClean="0"/>
          </a:p>
          <a:p>
            <a:pPr fontAlgn="base"/>
            <a:endParaRPr lang="ca-ES" dirty="0" smtClean="0"/>
          </a:p>
          <a:p>
            <a:pPr fontAlgn="base"/>
            <a:endParaRPr lang="ca-ES" dirty="0" smtClean="0"/>
          </a:p>
          <a:p>
            <a:endParaRPr lang="ca-E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 </a:t>
            </a:r>
            <a:r>
              <a:rPr lang="ca-ES" dirty="0" smtClean="0"/>
              <a:t>i</a:t>
            </a:r>
            <a:r>
              <a:rPr lang="ca-ES" dirty="0" smtClean="0"/>
              <a:t> situacions noves </a:t>
            </a:r>
            <a:r>
              <a:rPr lang="ca-ES" dirty="0" smtClean="0"/>
              <a:t>d'ara</a:t>
            </a:r>
            <a:endParaRPr lang="ca-ES" dirty="0"/>
          </a:p>
        </p:txBody>
      </p:sp>
      <p:pic>
        <p:nvPicPr>
          <p:cNvPr id="3074" name="Picture 2"/>
          <p:cNvPicPr>
            <a:picLocks noChangeAspect="1" noChangeArrowheads="1"/>
          </p:cNvPicPr>
          <p:nvPr/>
        </p:nvPicPr>
        <p:blipFill>
          <a:blip r:embed="rId2" cstate="print"/>
          <a:srcRect l="16601" t="30512" r="33479" b="48228"/>
          <a:stretch>
            <a:fillRect/>
          </a:stretch>
        </p:blipFill>
        <p:spPr bwMode="auto">
          <a:xfrm>
            <a:off x="1475656" y="1916832"/>
            <a:ext cx="6494703" cy="1555092"/>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l="22135" t="9350" r="6364" b="6398"/>
          <a:stretch>
            <a:fillRect/>
          </a:stretch>
        </p:blipFill>
        <p:spPr bwMode="auto">
          <a:xfrm>
            <a:off x="2555776" y="3645024"/>
            <a:ext cx="4309361" cy="285495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ca-ES" sz="3200" b="1" dirty="0" smtClean="0"/>
              <a:t>Quines són les 5 raons principals perquè els treballadors vagin al sector d'hostaleria?</a:t>
            </a:r>
            <a:endParaRPr lang="ca-ES" sz="3200" dirty="0"/>
          </a:p>
        </p:txBody>
      </p:sp>
      <p:sp>
        <p:nvSpPr>
          <p:cNvPr id="3" name="2 Marcador de contenido"/>
          <p:cNvSpPr>
            <a:spLocks noGrp="1"/>
          </p:cNvSpPr>
          <p:nvPr>
            <p:ph sz="quarter" idx="1"/>
          </p:nvPr>
        </p:nvSpPr>
        <p:spPr>
          <a:xfrm>
            <a:off x="467544" y="1447800"/>
            <a:ext cx="8219256" cy="5005536"/>
          </a:xfrm>
        </p:spPr>
        <p:txBody>
          <a:bodyPr>
            <a:noAutofit/>
          </a:bodyPr>
          <a:lstStyle/>
          <a:p>
            <a:pPr marL="514350" indent="-514350" fontAlgn="base">
              <a:buFont typeface="+mj-lt"/>
              <a:buAutoNum type="arabicPeriod"/>
            </a:pPr>
            <a:r>
              <a:rPr lang="ca-ES" sz="2000" b="1" dirty="0" smtClean="0"/>
              <a:t>Oportunitats d'ocupació</a:t>
            </a:r>
            <a:r>
              <a:rPr lang="ca-ES" sz="1600" dirty="0" smtClean="0"/>
              <a:t>: El sector de l'hostaleria és un gran ocupador i sempre hi ha una gran demanda de treballadors, fet que significa que hi ha una gran quantitat d'oportunitats d'ocupació disponibles.</a:t>
            </a:r>
          </a:p>
          <a:p>
            <a:pPr marL="514350" indent="-514350" fontAlgn="base">
              <a:buFont typeface="+mj-lt"/>
              <a:buAutoNum type="arabicPeriod"/>
            </a:pPr>
            <a:r>
              <a:rPr lang="ca-ES" sz="2000" b="1" dirty="0" smtClean="0"/>
              <a:t>Flexibilitat</a:t>
            </a:r>
            <a:r>
              <a:rPr lang="ca-ES" sz="1600" dirty="0" smtClean="0"/>
              <a:t>: El sector de l'hostaleria és conegut per oferir feines flexibles, cosa que significa que els treballadors poden treballar en horaris que s'adaptin a les seves necessitats i estils de vida. Això pot ser especialment atractiu per a estudiants, pares o persones que necessiten treballar en horaris específics.</a:t>
            </a:r>
          </a:p>
          <a:p>
            <a:pPr marL="514350" indent="-514350" fontAlgn="base">
              <a:buFont typeface="+mj-lt"/>
              <a:buAutoNum type="arabicPeriod"/>
            </a:pPr>
            <a:r>
              <a:rPr lang="ca-ES" sz="2000" b="1" dirty="0" smtClean="0"/>
              <a:t>Ambient de treball dinàmic</a:t>
            </a:r>
            <a:r>
              <a:rPr lang="ca-ES" sz="1600" dirty="0" smtClean="0"/>
              <a:t>: L'hostaleria és un sector on es treballa de cara al públic, cosa que significa que els treballadors solen interactuar amb una àmplia varietat de persones. A més, l'hostaleria sovint ofereix un ambient de treball dinàmic i enèrgic, cosa que pot ser atractiva per als que busquen una feina emocionant i desafiant.</a:t>
            </a:r>
          </a:p>
          <a:p>
            <a:pPr marL="514350" indent="-514350" fontAlgn="base">
              <a:buFont typeface="+mj-lt"/>
              <a:buAutoNum type="arabicPeriod"/>
            </a:pPr>
            <a:r>
              <a:rPr lang="ca-ES" sz="2000" b="1" dirty="0" smtClean="0"/>
              <a:t>Oportunitats de creixement</a:t>
            </a:r>
            <a:r>
              <a:rPr lang="ca-ES" sz="1600" dirty="0" smtClean="0"/>
              <a:t>: El sector de l'hostaleria és conegut per oferir oportunitats de creixement i progressió al llarg de la cursa. Els treballadors poden començar en feines bàsiques i avançar a rols de lideratge o de gestió a mesura que adquireixen experiència i habilitats.</a:t>
            </a:r>
          </a:p>
          <a:p>
            <a:pPr marL="514350" indent="-514350">
              <a:buFont typeface="+mj-lt"/>
              <a:buAutoNum type="arabicPeriod"/>
            </a:pPr>
            <a:r>
              <a:rPr lang="ca-ES" sz="2000" b="1" dirty="0" smtClean="0"/>
              <a:t>Potencial d'ingressos</a:t>
            </a:r>
            <a:r>
              <a:rPr lang="ca-ES" sz="1600" dirty="0" smtClean="0"/>
              <a:t>: Si bé els salaris al sector de l'hostaleria poden variar depenent de la feina, la ubicació i l'experiència del treballador, hi ha oportunitats per guanyar bons ingressos en aquest sector. Els treballadors poden augmentar els ingressos amb propines, bonificacions i oportunitats de promoció.</a:t>
            </a:r>
            <a:endParaRPr lang="ca-ES"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ca-ES" b="1" dirty="0" smtClean="0"/>
              <a:t>Com pot millorar la reputació de l'hostaleria per atraure més personal?</a:t>
            </a:r>
            <a:endParaRPr lang="ca-ES" dirty="0"/>
          </a:p>
        </p:txBody>
      </p:sp>
      <p:sp>
        <p:nvSpPr>
          <p:cNvPr id="3" name="2 Marcador de contenido"/>
          <p:cNvSpPr>
            <a:spLocks noGrp="1"/>
          </p:cNvSpPr>
          <p:nvPr>
            <p:ph sz="quarter" idx="1"/>
          </p:nvPr>
        </p:nvSpPr>
        <p:spPr>
          <a:xfrm>
            <a:off x="467544" y="1636440"/>
            <a:ext cx="8424936" cy="5221560"/>
          </a:xfrm>
        </p:spPr>
        <p:txBody>
          <a:bodyPr>
            <a:normAutofit fontScale="70000" lnSpcReduction="20000"/>
          </a:bodyPr>
          <a:lstStyle/>
          <a:p>
            <a:pPr fontAlgn="base"/>
            <a:r>
              <a:rPr lang="ca-ES" sz="3400" b="1" dirty="0" smtClean="0"/>
              <a:t>Oferir un ambient de treball segur i agradable</a:t>
            </a:r>
            <a:r>
              <a:rPr lang="ca-ES" dirty="0" smtClean="0"/>
              <a:t>: Assegureu-vos que els empleats tinguin un lloc de treball segur, net i còmode pot ser un gran atractiu per als treballadors. També és important crear un ambient de treball amistós i solidari per fomentar la col·laboració i la companyonia entre els membres de l'equip.</a:t>
            </a:r>
          </a:p>
          <a:p>
            <a:pPr fontAlgn="base"/>
            <a:r>
              <a:rPr lang="ca-ES" sz="3400" b="1" dirty="0" smtClean="0"/>
              <a:t>Proporcionar oportunitats de creixement i desenvolupament</a:t>
            </a:r>
            <a:r>
              <a:rPr lang="ca-ES" dirty="0" smtClean="0"/>
              <a:t>: Els empleats volen saber que tenen oportunitats de créixer i desenvolupar-se a la feina. Les empreses poden oferir programes de capacitació i desenvolupament, promocions i augments salarials per ajudar els empleats a avançar en les seves carreres.</a:t>
            </a:r>
          </a:p>
          <a:p>
            <a:pPr fontAlgn="base"/>
            <a:r>
              <a:rPr lang="ca-ES" sz="3400" b="1" dirty="0" smtClean="0"/>
              <a:t>Oferir horaris flexibles</a:t>
            </a:r>
            <a:r>
              <a:rPr lang="ca-ES" dirty="0" smtClean="0"/>
              <a:t>: Els treballadors de l'hostaleria sovint han de treballar en hores no tradicionals, com ara nits i caps de setmana. Oferir horaris flexibles pot ser un gran atractiu per als treballadors que necessiten equilibrar la feina amb la seva vida personal.</a:t>
            </a:r>
          </a:p>
          <a:p>
            <a:pPr fontAlgn="base"/>
            <a:r>
              <a:rPr lang="ca-ES" dirty="0" smtClean="0"/>
              <a:t>Oferir </a:t>
            </a:r>
            <a:r>
              <a:rPr lang="ca-ES" sz="3400" b="1" dirty="0" smtClean="0"/>
              <a:t>salaris competitius i beneficis</a:t>
            </a:r>
            <a:r>
              <a:rPr lang="ca-ES" dirty="0" smtClean="0"/>
              <a:t>: Assegurar-se que els empleats rebin salaris competitius i beneficis, com ara assegurança mèdica, vacances pagades i descomptes en productes o serveis, pot ajudar a atraure i retenir el personal de l'hostaleria.</a:t>
            </a:r>
          </a:p>
          <a:p>
            <a:pPr fontAlgn="base"/>
            <a:r>
              <a:rPr lang="ca-ES" b="1" dirty="0" smtClean="0"/>
              <a:t>Fomentar la retroalimentació i la </a:t>
            </a:r>
            <a:r>
              <a:rPr lang="ca-ES" sz="3400" b="1" dirty="0" smtClean="0"/>
              <a:t>comunicació oberta</a:t>
            </a:r>
          </a:p>
          <a:p>
            <a:pPr marL="514350" indent="-514350">
              <a:buFont typeface="+mj-lt"/>
              <a:buAutoNum type="arabicPeriod"/>
            </a:pPr>
            <a:endParaRPr lang="ca-E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ca-ES" sz="2800" b="1" dirty="0" smtClean="0"/>
              <a:t>Quines mesures de gestió es poden adoptar en un restaurant  si no tens prou personal per treballar?</a:t>
            </a:r>
            <a:endParaRPr lang="ca-ES" sz="2800" dirty="0"/>
          </a:p>
        </p:txBody>
      </p:sp>
      <p:sp>
        <p:nvSpPr>
          <p:cNvPr id="3" name="2 Marcador de contenido"/>
          <p:cNvSpPr>
            <a:spLocks noGrp="1"/>
          </p:cNvSpPr>
          <p:nvPr>
            <p:ph sz="quarter" idx="1"/>
          </p:nvPr>
        </p:nvSpPr>
        <p:spPr>
          <a:xfrm>
            <a:off x="914400" y="1447800"/>
            <a:ext cx="7906072" cy="5149552"/>
          </a:xfrm>
        </p:spPr>
        <p:txBody>
          <a:bodyPr>
            <a:normAutofit fontScale="70000" lnSpcReduction="20000"/>
          </a:bodyPr>
          <a:lstStyle/>
          <a:p>
            <a:pPr fontAlgn="base"/>
            <a:r>
              <a:rPr lang="ca-ES" sz="3400" b="1" dirty="0" smtClean="0"/>
              <a:t>Ajustar els horaris d'obertura</a:t>
            </a:r>
            <a:r>
              <a:rPr lang="ca-ES" dirty="0" smtClean="0"/>
              <a:t>: Si no hi ha prou personal per atendre el restaurant durant tot el dia, és possible que calgui reduir les hores d'operació. Per exemple, podries considerar tancar durant el dinar o d'hora a la nit per reduir la càrrega de treball als empleats.</a:t>
            </a:r>
          </a:p>
          <a:p>
            <a:pPr fontAlgn="base"/>
            <a:r>
              <a:rPr lang="ca-ES" sz="3400" b="1" dirty="0" smtClean="0"/>
              <a:t>Prioritzar tasques crítiques</a:t>
            </a:r>
            <a:r>
              <a:rPr lang="ca-ES" dirty="0" smtClean="0"/>
              <a:t>: Identificar les tasques crítiques que necessiten ser realitzades per mantenir el restaurant en funcionament i assegurar-se que es facin. Per exemple, es pot assignar un cuiner per preparar els plats més populars del menú, mentre que la resta dels plats menys populars es podrien eliminar temporalment del menú.</a:t>
            </a:r>
          </a:p>
          <a:p>
            <a:pPr fontAlgn="base"/>
            <a:r>
              <a:rPr lang="ca-ES" sz="3400" b="1" dirty="0" smtClean="0"/>
              <a:t>Contractar treballadors temporals o externalitat</a:t>
            </a:r>
            <a:r>
              <a:rPr lang="ca-ES" dirty="0" smtClean="0"/>
              <a:t>: Es pot buscar contractar treballadors temporals, com a estudiants universitaris, per ajudar en tasques específiques, com ara rentar plats o servir aliments. A més, considera la possibilitat d’externalitat alguns serveis, com ara la neteja o el subministrament d'aliments i begudes, per alleujar la càrrega de treball del personal existent.</a:t>
            </a:r>
          </a:p>
          <a:p>
            <a:pPr fontAlgn="base"/>
            <a:r>
              <a:rPr lang="ca-ES" sz="3400" b="1" dirty="0" smtClean="0"/>
              <a:t>Capacitar el personal existent</a:t>
            </a:r>
            <a:r>
              <a:rPr lang="ca-ES" dirty="0" smtClean="0"/>
              <a:t>: Si no és possible contractar més personal, capacitar els empleats existents en múltiples funcions per ajudar a mantenir el restaurant en funcionament. Per exemple, un cambrer pot ajudar a la cuina o un cuiner pot atendre els clients.</a:t>
            </a:r>
          </a:p>
          <a:p>
            <a:r>
              <a:rPr lang="ca-ES" sz="2900" b="1" dirty="0" smtClean="0"/>
              <a:t>Automatització</a:t>
            </a:r>
            <a:r>
              <a:rPr lang="ca-ES" dirty="0" smtClean="0"/>
              <a:t>: En alguns casos, es poden utilitzar eines automatitzades per ajudar a reduir la càrrega de treball del personal, com ara un sistema de comandes en línia o una </a:t>
            </a:r>
            <a:endParaRPr lang="ca-E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ca-ES" sz="2400" b="1" dirty="0" smtClean="0"/>
              <a:t>Com ha d’equilibrar l’empresari d’Hostaleria la vida personal i la vida del seu negoci per ser feliç amb </a:t>
            </a:r>
            <a:r>
              <a:rPr lang="ca-ES" sz="2400" b="1" dirty="0" err="1" smtClean="0"/>
              <a:t>rentabilitat</a:t>
            </a:r>
            <a:r>
              <a:rPr lang="ca-ES" sz="2400" b="1" dirty="0" smtClean="0"/>
              <a:t>?</a:t>
            </a:r>
            <a:endParaRPr lang="ca-ES" sz="2400" dirty="0"/>
          </a:p>
        </p:txBody>
      </p:sp>
      <p:sp>
        <p:nvSpPr>
          <p:cNvPr id="3" name="2 Marcador de contenido"/>
          <p:cNvSpPr>
            <a:spLocks noGrp="1"/>
          </p:cNvSpPr>
          <p:nvPr>
            <p:ph sz="quarter" idx="1"/>
          </p:nvPr>
        </p:nvSpPr>
        <p:spPr/>
        <p:txBody>
          <a:bodyPr>
            <a:normAutofit fontScale="70000" lnSpcReduction="20000"/>
          </a:bodyPr>
          <a:lstStyle/>
          <a:p>
            <a:pPr fontAlgn="base"/>
            <a:r>
              <a:rPr lang="ca-ES" sz="3400" b="1" dirty="0" smtClean="0"/>
              <a:t>Establir límits</a:t>
            </a:r>
            <a:r>
              <a:rPr lang="ca-ES" dirty="0" smtClean="0"/>
              <a:t>: És important establir límits clars entre la feina i la vida personal. Això pot incloure horaris de treball definits, temps dedicats a la família i als amics, i no portar la feina a casa.</a:t>
            </a:r>
          </a:p>
          <a:p>
            <a:pPr fontAlgn="base"/>
            <a:r>
              <a:rPr lang="ca-ES" sz="3400" b="1" dirty="0" smtClean="0"/>
              <a:t>Delegar responsabilitats</a:t>
            </a:r>
            <a:r>
              <a:rPr lang="ca-ES" sz="3400" dirty="0" smtClean="0"/>
              <a:t>:</a:t>
            </a:r>
            <a:r>
              <a:rPr lang="ca-ES" dirty="0" smtClean="0"/>
              <a:t> Delegar responsabilitats a altres membres de l'equip pot ajudar l'empresari a reduir la càrrega de feina i alliberar temps per a la vida personal. Això també pot ajudar a desenvolupar el talent i la capacitat de lideratge d’altres membres de l’equip.</a:t>
            </a:r>
          </a:p>
          <a:p>
            <a:pPr fontAlgn="base"/>
            <a:r>
              <a:rPr lang="ca-ES" sz="3400" b="1" dirty="0" smtClean="0"/>
              <a:t>Establir prioritats</a:t>
            </a:r>
            <a:r>
              <a:rPr lang="ca-ES" dirty="0" smtClean="0"/>
              <a:t>: És important establir prioritats clares per al negoci i la vida personal. Identificar què és més important i dedicar el temps i els recursos adequats a cada àrea.</a:t>
            </a:r>
          </a:p>
          <a:p>
            <a:pPr fontAlgn="base"/>
            <a:r>
              <a:rPr lang="ca-ES" sz="3400" b="1" dirty="0" smtClean="0"/>
              <a:t>Prendre's temps lliure</a:t>
            </a:r>
            <a:r>
              <a:rPr lang="ca-ES" dirty="0" smtClean="0"/>
              <a:t>: Prendre's temps lliure és essencial per aconseguir un equilibri entre la vida personal i el treball. Això pot incloure vacances regulars, dies lliures i períodes sabàtics per recarregar les piles i dedicar temps a la família i als amics.</a:t>
            </a:r>
          </a:p>
          <a:p>
            <a:r>
              <a:rPr lang="ca-ES" sz="3400" b="1" dirty="0" smtClean="0"/>
              <a:t>Automatitzar i delegar tasques</a:t>
            </a:r>
            <a:r>
              <a:rPr lang="ca-ES" dirty="0" smtClean="0"/>
              <a:t>: L'automatització de certes tasques i la delegació de tasques a altres membres de l'equip pot ajudar a reduir el temps dedicat al negoci i alliberar temps per a la vida personal.</a:t>
            </a:r>
            <a:endParaRPr lang="ca-E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ca-ES" b="1" dirty="0" smtClean="0"/>
              <a:t>Algunes frases </a:t>
            </a:r>
            <a:r>
              <a:rPr lang="ca-ES" b="1" dirty="0" err="1" smtClean="0"/>
              <a:t>motivadores</a:t>
            </a:r>
            <a:r>
              <a:rPr lang="ca-ES" b="1" dirty="0" smtClean="0"/>
              <a:t> per atraure treballadors al nostre sector</a:t>
            </a:r>
            <a:endParaRPr lang="ca-ES" dirty="0"/>
          </a:p>
        </p:txBody>
      </p:sp>
      <p:sp>
        <p:nvSpPr>
          <p:cNvPr id="3" name="2 Marcador de contenido"/>
          <p:cNvSpPr>
            <a:spLocks noGrp="1"/>
          </p:cNvSpPr>
          <p:nvPr>
            <p:ph sz="quarter" idx="1"/>
          </p:nvPr>
        </p:nvSpPr>
        <p:spPr>
          <a:xfrm>
            <a:off x="395536" y="1447800"/>
            <a:ext cx="8424936" cy="4861520"/>
          </a:xfrm>
        </p:spPr>
        <p:txBody>
          <a:bodyPr>
            <a:noAutofit/>
          </a:bodyPr>
          <a:lstStyle/>
          <a:p>
            <a:pPr fontAlgn="base"/>
            <a:r>
              <a:rPr lang="ca-ES" sz="2400" dirty="0" smtClean="0"/>
              <a:t>"Uneix-te al nostre equip i crea experiències inoblidables per als nostres clients a Sitges".</a:t>
            </a:r>
          </a:p>
          <a:p>
            <a:pPr fontAlgn="base"/>
            <a:r>
              <a:rPr lang="ca-ES" sz="2400" dirty="0" smtClean="0"/>
              <a:t>"A Sitges, la hostaleria és una indústria emocionant i en constant evolució. Si t'apassiona el servei al client, ¡vine a treballar amb nosaltres!".</a:t>
            </a:r>
          </a:p>
          <a:p>
            <a:pPr fontAlgn="base"/>
            <a:r>
              <a:rPr lang="ca-ES" sz="2000" dirty="0" smtClean="0"/>
              <a:t>"Estem buscant persones apassionades i dedicades per unir-se al nostre equip i ajudar-nos a crear moments memorables per als nostres clients a Sitges".</a:t>
            </a:r>
          </a:p>
          <a:p>
            <a:pPr fontAlgn="base"/>
            <a:r>
              <a:rPr lang="ca-ES" sz="2400" dirty="0" smtClean="0"/>
              <a:t>"A Sitges, la hostaleria és una indústria que et permet fer una diferència significativa en la vida de les persones i ser part d'un ambient emocionant i en constant canvi".</a:t>
            </a:r>
          </a:p>
          <a:p>
            <a:pPr fontAlgn="base"/>
            <a:r>
              <a:rPr lang="ca-ES" sz="2400" dirty="0" smtClean="0"/>
              <a:t>"Estem buscant persones dinàmiques i enèrgiques que vulguin créixer en la seva carrera professional mentre treballen en un ambient divertit i gratificant a Sitges".</a:t>
            </a:r>
          </a:p>
          <a:p>
            <a:pPr fontAlgn="base"/>
            <a:endParaRPr lang="ca-ES" sz="1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548680"/>
            <a:ext cx="8208912" cy="5688632"/>
          </a:xfrm>
        </p:spPr>
        <p:txBody>
          <a:bodyPr>
            <a:normAutofit fontScale="92500"/>
          </a:bodyPr>
          <a:lstStyle/>
          <a:p>
            <a:pPr fontAlgn="base"/>
            <a:r>
              <a:rPr lang="ca-ES" dirty="0" smtClean="0"/>
              <a:t>"A Sitges, la hostaleria et brinda l'oportunitat de créixer i aprendre coses noves cada dia. Vine a treballar amb nosaltres i evoluciona en la teva carrera!".</a:t>
            </a:r>
          </a:p>
          <a:p>
            <a:pPr fontAlgn="base"/>
            <a:r>
              <a:rPr lang="ca-ES" dirty="0" smtClean="0"/>
              <a:t>"En la nostra empresa, la cultura de treball en equip és clau per a oferir el millor servei als nostres clients a Sitges. Vine a treballar amb nosaltres i sigues part del nostre èxit!".</a:t>
            </a:r>
          </a:p>
          <a:p>
            <a:pPr fontAlgn="base"/>
            <a:r>
              <a:rPr lang="ca-ES" dirty="0" smtClean="0"/>
              <a:t>"A Sitges, la hostaleria és una indústria en constant creixement i desenvolupament. Vine a ser part del nostre equip i forma part del futur!".</a:t>
            </a:r>
          </a:p>
          <a:p>
            <a:pPr fontAlgn="base"/>
            <a:r>
              <a:rPr lang="ca-ES" dirty="0" smtClean="0"/>
              <a:t>"En la hostaleria de Sitges, la creativitat i la innovació són ben valorades. Si tens idees i passió pel servei, ¡et volem conèixer!".</a:t>
            </a:r>
          </a:p>
          <a:p>
            <a:pPr fontAlgn="base"/>
            <a:r>
              <a:rPr lang="ca-ES" dirty="0" smtClean="0"/>
              <a:t>"El nostre equip és una família i busquem nous membres per unir-se a nosaltres. Si t'apassiona el servei al client i treballes bé en equip, ¡aplica avui i vine a formar part de la nostra família a Sitges!".</a:t>
            </a:r>
          </a:p>
          <a:p>
            <a:endParaRPr lang="ca-E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dad">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114</TotalTime>
  <Words>1567</Words>
  <Application>Microsoft Office PowerPoint</Application>
  <PresentationFormat>Presentación en pantalla (4:3)</PresentationFormat>
  <Paragraphs>48</Paragraphs>
  <Slides>11</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11</vt:i4>
      </vt:variant>
    </vt:vector>
  </HeadingPairs>
  <TitlesOfParts>
    <vt:vector size="13" baseType="lpstr">
      <vt:lpstr>Equidad</vt:lpstr>
      <vt:lpstr>Presentación de Microsoft Office PowerPoint</vt:lpstr>
      <vt:lpstr>Diapositiva 1</vt:lpstr>
      <vt:lpstr>Situacions d'abans...</vt:lpstr>
      <vt:lpstr>Es parla molt de la manca de personal a l'hostaleria, però, és veritat?</vt:lpstr>
      <vt:lpstr>Diapositiva 4</vt:lpstr>
      <vt:lpstr>... i situacions noves d'ara</vt:lpstr>
      <vt:lpstr>Quines són les 5 raons principals perquè els treballadors vagin al sector d'hostaleria?</vt:lpstr>
      <vt:lpstr>Com pot millorar la reputació de l'hostaleria per atraure més personal?</vt:lpstr>
      <vt:lpstr>Quines mesures de gestió es poden adoptar en un restaurant  si no tens prou personal per treballar?</vt:lpstr>
      <vt:lpstr>Com ha d’equilibrar l’empresari d’Hostaleria la vida personal i la vida del seu negoci per ser feliç amb rentabilitat?</vt:lpstr>
      <vt:lpstr>Algunes frases motivadores per atraure treballadors al nostre sector</vt:lpstr>
      <vt:lpstr>Diapositiva 11</vt:lpstr>
    </vt:vector>
  </TitlesOfParts>
  <Company>www.centor.mx.gd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Centor</dc:creator>
  <cp:lastModifiedBy>Centor</cp:lastModifiedBy>
  <cp:revision>25</cp:revision>
  <dcterms:created xsi:type="dcterms:W3CDTF">2023-02-27T18:26:05Z</dcterms:created>
  <dcterms:modified xsi:type="dcterms:W3CDTF">2023-02-27T20:20:56Z</dcterms:modified>
</cp:coreProperties>
</file>